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70" r:id="rId3"/>
    <p:sldId id="274" r:id="rId4"/>
    <p:sldId id="277" r:id="rId5"/>
    <p:sldId id="293" r:id="rId6"/>
    <p:sldId id="294" r:id="rId7"/>
    <p:sldId id="27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6EF"/>
    <a:srgbClr val="E75F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22747F-A95A-D440-B992-E914CA399431}" v="5382" dt="2021-08-24T04:20:09.413"/>
    <p1510:client id="{F9B54BC2-70E9-0699-F237-F6163D65A9A0}" v="2" dt="2021-09-08T12:39:40.1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78"/>
    <p:restoredTop sz="94694"/>
  </p:normalViewPr>
  <p:slideViewPr>
    <p:cSldViewPr snapToGrid="0" snapToObjects="1">
      <p:cViewPr varScale="1">
        <p:scale>
          <a:sx n="107" d="100"/>
          <a:sy n="107" d="100"/>
        </p:scale>
        <p:origin x="168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A5F932-C339-FD4E-8E5F-34884BF14835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C00D9-E1CE-1A4E-8F75-CD94631E2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612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FCEE60F-1DC9-C545-9F45-DB5D52A0470F}"/>
              </a:ext>
            </a:extLst>
          </p:cNvPr>
          <p:cNvGrpSpPr/>
          <p:nvPr userDrawn="1"/>
        </p:nvGrpSpPr>
        <p:grpSpPr>
          <a:xfrm>
            <a:off x="9428517" y="6457729"/>
            <a:ext cx="1524534" cy="369332"/>
            <a:chOff x="9196552" y="6259217"/>
            <a:chExt cx="1524534" cy="369332"/>
          </a:xfrm>
        </p:grpSpPr>
        <p:pic>
          <p:nvPicPr>
            <p:cNvPr id="8" name="Picture 2" descr="Microsoft-Logo-White - Endless Events">
              <a:extLst>
                <a:ext uri="{FF2B5EF4-FFF2-40B4-BE49-F238E27FC236}">
                  <a16:creationId xmlns:a16="http://schemas.microsoft.com/office/drawing/2014/main" id="{FECEBD45-E46E-574B-8991-57523B1918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96552" y="6299699"/>
              <a:ext cx="737561" cy="2721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4">
              <a:extLst>
                <a:ext uri="{FF2B5EF4-FFF2-40B4-BE49-F238E27FC236}">
                  <a16:creationId xmlns:a16="http://schemas.microsoft.com/office/drawing/2014/main" id="{FDE3566E-DC89-A945-9176-FD625865D9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36822" y="6392969"/>
              <a:ext cx="494653" cy="1018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68B79C-5B67-5344-8942-2F66151BB950}"/>
                </a:ext>
              </a:extLst>
            </p:cNvPr>
            <p:cNvSpPr txBox="1"/>
            <p:nvPr/>
          </p:nvSpPr>
          <p:spPr>
            <a:xfrm>
              <a:off x="9824575" y="6259217"/>
              <a:ext cx="2190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·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DEDB50-7B95-9C47-BB6C-74F532BC4C19}"/>
                </a:ext>
              </a:extLst>
            </p:cNvPr>
            <p:cNvSpPr txBox="1"/>
            <p:nvPr/>
          </p:nvSpPr>
          <p:spPr>
            <a:xfrm>
              <a:off x="10502011" y="6259217"/>
              <a:ext cx="2190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·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C3C1C16-C6FF-FF42-9A4E-9CFB32299B2A}"/>
              </a:ext>
            </a:extLst>
          </p:cNvPr>
          <p:cNvSpPr txBox="1"/>
          <p:nvPr userDrawn="1"/>
        </p:nvSpPr>
        <p:spPr>
          <a:xfrm>
            <a:off x="33235" y="6540167"/>
            <a:ext cx="1510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Microsoft Confidential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1E19E25-DE23-7B4D-8612-9F02750C5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46941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05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F2882731-C4E8-924E-975C-AE255BF48D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62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E2A5050-95DD-7F41-996B-F9FC7685DF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46941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05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F2882731-C4E8-924E-975C-AE255BF48D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05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39573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459A0BCF-AF18-1645-B84A-C083C9E3FB5F}"/>
              </a:ext>
            </a:extLst>
          </p:cNvPr>
          <p:cNvSpPr txBox="1"/>
          <p:nvPr/>
        </p:nvSpPr>
        <p:spPr>
          <a:xfrm>
            <a:off x="2928551" y="2967335"/>
            <a:ext cx="6376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Stock</a:t>
            </a:r>
            <a:r>
              <a:rPr lang="en-US" sz="5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Talk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CCFB02F-53CB-1A45-80C6-8FEE6A99405A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0FE29F0-AEAB-1149-AB5C-271B323457F6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5" name="Freeform 46">
              <a:extLst>
                <a:ext uri="{FF2B5EF4-FFF2-40B4-BE49-F238E27FC236}">
                  <a16:creationId xmlns:a16="http://schemas.microsoft.com/office/drawing/2014/main" id="{1EE5BFBB-5CE3-D84E-A248-9BC25BE14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Freeform 47">
              <a:extLst>
                <a:ext uri="{FF2B5EF4-FFF2-40B4-BE49-F238E27FC236}">
                  <a16:creationId xmlns:a16="http://schemas.microsoft.com/office/drawing/2014/main" id="{A5648AFA-0685-8C43-BBB3-D1D391235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AB1C42A-7C5D-7B4C-9AA2-F3CE18DB57C1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38" name="Freeform 48">
              <a:extLst>
                <a:ext uri="{FF2B5EF4-FFF2-40B4-BE49-F238E27FC236}">
                  <a16:creationId xmlns:a16="http://schemas.microsoft.com/office/drawing/2014/main" id="{8D1D5DB3-FBF7-6145-B17E-00E0AF4F5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9">
              <a:extLst>
                <a:ext uri="{FF2B5EF4-FFF2-40B4-BE49-F238E27FC236}">
                  <a16:creationId xmlns:a16="http://schemas.microsoft.com/office/drawing/2014/main" id="{38C17621-444C-834D-AEEC-EAF286088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46063B3-60E3-B449-9D30-5AB922D046D8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1" name="Freeform 46">
              <a:extLst>
                <a:ext uri="{FF2B5EF4-FFF2-40B4-BE49-F238E27FC236}">
                  <a16:creationId xmlns:a16="http://schemas.microsoft.com/office/drawing/2014/main" id="{12FF6064-B69F-124C-88A5-526889D05A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7">
              <a:extLst>
                <a:ext uri="{FF2B5EF4-FFF2-40B4-BE49-F238E27FC236}">
                  <a16:creationId xmlns:a16="http://schemas.microsoft.com/office/drawing/2014/main" id="{9030A647-0BE4-6143-BC00-39FEE69B3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B5C7E40-72A8-C94A-9DB4-720C4F110B10}"/>
              </a:ext>
            </a:extLst>
          </p:cNvPr>
          <p:cNvGrpSpPr/>
          <p:nvPr/>
        </p:nvGrpSpPr>
        <p:grpSpPr>
          <a:xfrm>
            <a:off x="9905274" y="1722373"/>
            <a:ext cx="1011977" cy="904230"/>
            <a:chOff x="5394326" y="5557838"/>
            <a:chExt cx="1520825" cy="1358900"/>
          </a:xfrm>
        </p:grpSpPr>
        <p:sp>
          <p:nvSpPr>
            <p:cNvPr id="44" name="Freeform 40">
              <a:extLst>
                <a:ext uri="{FF2B5EF4-FFF2-40B4-BE49-F238E27FC236}">
                  <a16:creationId xmlns:a16="http://schemas.microsoft.com/office/drawing/2014/main" id="{87A2C9AC-EB61-1D48-A0D1-69E499CE1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3238" y="5721351"/>
              <a:ext cx="868363" cy="928688"/>
            </a:xfrm>
            <a:custGeom>
              <a:avLst/>
              <a:gdLst>
                <a:gd name="T0" fmla="*/ 317 w 579"/>
                <a:gd name="T1" fmla="*/ 98 h 618"/>
                <a:gd name="T2" fmla="*/ 579 w 579"/>
                <a:gd name="T3" fmla="*/ 143 h 618"/>
                <a:gd name="T4" fmla="*/ 537 w 579"/>
                <a:gd name="T5" fmla="*/ 106 h 618"/>
                <a:gd name="T6" fmla="*/ 106 w 579"/>
                <a:gd name="T7" fmla="*/ 183 h 618"/>
                <a:gd name="T8" fmla="*/ 92 w 579"/>
                <a:gd name="T9" fmla="*/ 555 h 618"/>
                <a:gd name="T10" fmla="*/ 159 w 579"/>
                <a:gd name="T11" fmla="*/ 618 h 618"/>
                <a:gd name="T12" fmla="*/ 317 w 579"/>
                <a:gd name="T13" fmla="*/ 98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9" h="618">
                  <a:moveTo>
                    <a:pt x="317" y="98"/>
                  </a:moveTo>
                  <a:cubicBezTo>
                    <a:pt x="418" y="64"/>
                    <a:pt x="515" y="87"/>
                    <a:pt x="579" y="143"/>
                  </a:cubicBezTo>
                  <a:cubicBezTo>
                    <a:pt x="537" y="106"/>
                    <a:pt x="537" y="106"/>
                    <a:pt x="537" y="106"/>
                  </a:cubicBezTo>
                  <a:cubicBezTo>
                    <a:pt x="417" y="0"/>
                    <a:pt x="217" y="36"/>
                    <a:pt x="106" y="183"/>
                  </a:cubicBezTo>
                  <a:cubicBezTo>
                    <a:pt x="13" y="304"/>
                    <a:pt x="12" y="458"/>
                    <a:pt x="92" y="555"/>
                  </a:cubicBezTo>
                  <a:cubicBezTo>
                    <a:pt x="107" y="573"/>
                    <a:pt x="113" y="577"/>
                    <a:pt x="159" y="618"/>
                  </a:cubicBezTo>
                  <a:cubicBezTo>
                    <a:pt x="0" y="476"/>
                    <a:pt x="79" y="177"/>
                    <a:pt x="317" y="98"/>
                  </a:cubicBezTo>
                  <a:close/>
                </a:path>
              </a:pathLst>
            </a:custGeom>
            <a:solidFill>
              <a:srgbClr val="E9474E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1">
              <a:extLst>
                <a:ext uri="{FF2B5EF4-FFF2-40B4-BE49-F238E27FC236}">
                  <a16:creationId xmlns:a16="http://schemas.microsoft.com/office/drawing/2014/main" id="{9D0C1439-4A12-2E40-A487-D5C1BB81C0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6" y="5756276"/>
              <a:ext cx="1266825" cy="1152525"/>
            </a:xfrm>
            <a:custGeom>
              <a:avLst/>
              <a:gdLst>
                <a:gd name="T0" fmla="*/ 639 w 844"/>
                <a:gd name="T1" fmla="*/ 68 h 767"/>
                <a:gd name="T2" fmla="*/ 566 w 844"/>
                <a:gd name="T3" fmla="*/ 0 h 767"/>
                <a:gd name="T4" fmla="*/ 247 w 844"/>
                <a:gd name="T5" fmla="*/ 723 h 767"/>
                <a:gd name="T6" fmla="*/ 0 w 844"/>
                <a:gd name="T7" fmla="*/ 641 h 767"/>
                <a:gd name="T8" fmla="*/ 42 w 844"/>
                <a:gd name="T9" fmla="*/ 678 h 767"/>
                <a:gd name="T10" fmla="*/ 298 w 844"/>
                <a:gd name="T11" fmla="*/ 759 h 767"/>
                <a:gd name="T12" fmla="*/ 639 w 844"/>
                <a:gd name="T13" fmla="*/ 68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4" h="767">
                  <a:moveTo>
                    <a:pt x="639" y="68"/>
                  </a:moveTo>
                  <a:cubicBezTo>
                    <a:pt x="621" y="47"/>
                    <a:pt x="610" y="39"/>
                    <a:pt x="566" y="0"/>
                  </a:cubicBezTo>
                  <a:cubicBezTo>
                    <a:pt x="822" y="226"/>
                    <a:pt x="614" y="702"/>
                    <a:pt x="247" y="723"/>
                  </a:cubicBezTo>
                  <a:cubicBezTo>
                    <a:pt x="153" y="728"/>
                    <a:pt x="65" y="699"/>
                    <a:pt x="0" y="641"/>
                  </a:cubicBezTo>
                  <a:cubicBezTo>
                    <a:pt x="42" y="678"/>
                    <a:pt x="42" y="678"/>
                    <a:pt x="42" y="678"/>
                  </a:cubicBezTo>
                  <a:cubicBezTo>
                    <a:pt x="111" y="739"/>
                    <a:pt x="203" y="767"/>
                    <a:pt x="298" y="759"/>
                  </a:cubicBezTo>
                  <a:cubicBezTo>
                    <a:pt x="641" y="732"/>
                    <a:pt x="844" y="308"/>
                    <a:pt x="639" y="68"/>
                  </a:cubicBezTo>
                  <a:close/>
                </a:path>
              </a:pathLst>
            </a:custGeom>
            <a:solidFill>
              <a:srgbClr val="E9474E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C7004585-AD95-DC4B-9A43-83FB109605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4326" y="5557838"/>
              <a:ext cx="1357313" cy="1358900"/>
            </a:xfrm>
            <a:custGeom>
              <a:avLst/>
              <a:gdLst>
                <a:gd name="T0" fmla="*/ 632 w 904"/>
                <a:gd name="T1" fmla="*/ 71 h 905"/>
                <a:gd name="T2" fmla="*/ 805 w 904"/>
                <a:gd name="T3" fmla="*/ 581 h 905"/>
                <a:gd name="T4" fmla="*/ 272 w 904"/>
                <a:gd name="T5" fmla="*/ 834 h 905"/>
                <a:gd name="T6" fmla="*/ 99 w 904"/>
                <a:gd name="T7" fmla="*/ 323 h 905"/>
                <a:gd name="T8" fmla="*/ 632 w 904"/>
                <a:gd name="T9" fmla="*/ 71 h 905"/>
                <a:gd name="T10" fmla="*/ 319 w 904"/>
                <a:gd name="T11" fmla="*/ 735 h 905"/>
                <a:gd name="T12" fmla="*/ 713 w 904"/>
                <a:gd name="T13" fmla="*/ 548 h 905"/>
                <a:gd name="T14" fmla="*/ 585 w 904"/>
                <a:gd name="T15" fmla="*/ 170 h 905"/>
                <a:gd name="T16" fmla="*/ 191 w 904"/>
                <a:gd name="T17" fmla="*/ 357 h 905"/>
                <a:gd name="T18" fmla="*/ 319 w 904"/>
                <a:gd name="T19" fmla="*/ 735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4" h="905">
                  <a:moveTo>
                    <a:pt x="632" y="71"/>
                  </a:moveTo>
                  <a:cubicBezTo>
                    <a:pt x="826" y="142"/>
                    <a:pt x="904" y="371"/>
                    <a:pt x="805" y="581"/>
                  </a:cubicBezTo>
                  <a:cubicBezTo>
                    <a:pt x="706" y="792"/>
                    <a:pt x="467" y="905"/>
                    <a:pt x="272" y="834"/>
                  </a:cubicBezTo>
                  <a:cubicBezTo>
                    <a:pt x="78" y="763"/>
                    <a:pt x="0" y="534"/>
                    <a:pt x="99" y="323"/>
                  </a:cubicBezTo>
                  <a:cubicBezTo>
                    <a:pt x="198" y="113"/>
                    <a:pt x="437" y="0"/>
                    <a:pt x="632" y="71"/>
                  </a:cubicBezTo>
                  <a:close/>
                  <a:moveTo>
                    <a:pt x="319" y="735"/>
                  </a:moveTo>
                  <a:cubicBezTo>
                    <a:pt x="463" y="788"/>
                    <a:pt x="640" y="704"/>
                    <a:pt x="713" y="548"/>
                  </a:cubicBezTo>
                  <a:cubicBezTo>
                    <a:pt x="786" y="392"/>
                    <a:pt x="729" y="223"/>
                    <a:pt x="585" y="170"/>
                  </a:cubicBezTo>
                  <a:cubicBezTo>
                    <a:pt x="441" y="117"/>
                    <a:pt x="264" y="201"/>
                    <a:pt x="191" y="357"/>
                  </a:cubicBezTo>
                  <a:cubicBezTo>
                    <a:pt x="118" y="513"/>
                    <a:pt x="175" y="682"/>
                    <a:pt x="319" y="735"/>
                  </a:cubicBezTo>
                </a:path>
              </a:pathLst>
            </a:custGeom>
            <a:solidFill>
              <a:srgbClr val="E9474E"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9D3842-0A7F-004A-9392-3B374E4B3B43}"/>
              </a:ext>
            </a:extLst>
          </p:cNvPr>
          <p:cNvGrpSpPr/>
          <p:nvPr/>
        </p:nvGrpSpPr>
        <p:grpSpPr>
          <a:xfrm>
            <a:off x="6549238" y="1522324"/>
            <a:ext cx="650708" cy="613736"/>
            <a:chOff x="2887663" y="5300663"/>
            <a:chExt cx="977901" cy="922338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2FF543EC-427B-604A-B77B-9135C8A9A836}"/>
                </a:ext>
              </a:extLst>
            </p:cNvPr>
            <p:cNvGrpSpPr/>
            <p:nvPr/>
          </p:nvGrpSpPr>
          <p:grpSpPr>
            <a:xfrm>
              <a:off x="2887663" y="5335588"/>
              <a:ext cx="920750" cy="887413"/>
              <a:chOff x="2887663" y="5335588"/>
              <a:chExt cx="920750" cy="887413"/>
            </a:xfrm>
          </p:grpSpPr>
          <p:sp>
            <p:nvSpPr>
              <p:cNvPr id="53" name="Freeform 37">
                <a:extLst>
                  <a:ext uri="{FF2B5EF4-FFF2-40B4-BE49-F238E27FC236}">
                    <a16:creationId xmlns:a16="http://schemas.microsoft.com/office/drawing/2014/main" id="{1E838122-9A32-1A43-83BF-CBBB6B1026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3563" y="5335588"/>
                <a:ext cx="684213" cy="660400"/>
              </a:xfrm>
              <a:custGeom>
                <a:avLst/>
                <a:gdLst>
                  <a:gd name="T0" fmla="*/ 50 w 456"/>
                  <a:gd name="T1" fmla="*/ 114 h 440"/>
                  <a:gd name="T2" fmla="*/ 36 w 456"/>
                  <a:gd name="T3" fmla="*/ 129 h 440"/>
                  <a:gd name="T4" fmla="*/ 0 w 456"/>
                  <a:gd name="T5" fmla="*/ 181 h 440"/>
                  <a:gd name="T6" fmla="*/ 150 w 456"/>
                  <a:gd name="T7" fmla="*/ 118 h 440"/>
                  <a:gd name="T8" fmla="*/ 375 w 456"/>
                  <a:gd name="T9" fmla="*/ 440 h 440"/>
                  <a:gd name="T10" fmla="*/ 404 w 456"/>
                  <a:gd name="T11" fmla="*/ 397 h 440"/>
                  <a:gd name="T12" fmla="*/ 428 w 456"/>
                  <a:gd name="T13" fmla="*/ 323 h 440"/>
                  <a:gd name="T14" fmla="*/ 50 w 456"/>
                  <a:gd name="T15" fmla="*/ 114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6" h="440">
                    <a:moveTo>
                      <a:pt x="50" y="114"/>
                    </a:moveTo>
                    <a:cubicBezTo>
                      <a:pt x="45" y="119"/>
                      <a:pt x="40" y="124"/>
                      <a:pt x="36" y="129"/>
                    </a:cubicBezTo>
                    <a:cubicBezTo>
                      <a:pt x="31" y="135"/>
                      <a:pt x="31" y="135"/>
                      <a:pt x="0" y="181"/>
                    </a:cubicBezTo>
                    <a:cubicBezTo>
                      <a:pt x="33" y="133"/>
                      <a:pt x="92" y="114"/>
                      <a:pt x="150" y="118"/>
                    </a:cubicBezTo>
                    <a:cubicBezTo>
                      <a:pt x="324" y="131"/>
                      <a:pt x="456" y="323"/>
                      <a:pt x="375" y="440"/>
                    </a:cubicBezTo>
                    <a:cubicBezTo>
                      <a:pt x="404" y="397"/>
                      <a:pt x="404" y="397"/>
                      <a:pt x="404" y="397"/>
                    </a:cubicBezTo>
                    <a:cubicBezTo>
                      <a:pt x="419" y="377"/>
                      <a:pt x="427" y="351"/>
                      <a:pt x="428" y="323"/>
                    </a:cubicBezTo>
                    <a:cubicBezTo>
                      <a:pt x="435" y="148"/>
                      <a:pt x="178" y="0"/>
                      <a:pt x="50" y="114"/>
                    </a:cubicBezTo>
                    <a:close/>
                  </a:path>
                </a:pathLst>
              </a:custGeom>
              <a:solidFill>
                <a:srgbClr val="FA3585">
                  <a:lumMod val="75000"/>
                  <a:alpha val="35000"/>
                </a:srgb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2285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4" name="Freeform 38">
                <a:extLst>
                  <a:ext uri="{FF2B5EF4-FFF2-40B4-BE49-F238E27FC236}">
                    <a16:creationId xmlns:a16="http://schemas.microsoft.com/office/drawing/2014/main" id="{E6DCEECB-CC73-9648-A5D0-756DBBDB0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7663" y="5473701"/>
                <a:ext cx="920750" cy="749300"/>
              </a:xfrm>
              <a:custGeom>
                <a:avLst/>
                <a:gdLst>
                  <a:gd name="T0" fmla="*/ 613 w 613"/>
                  <a:gd name="T1" fmla="*/ 351 h 499"/>
                  <a:gd name="T2" fmla="*/ 446 w 613"/>
                  <a:gd name="T3" fmla="*/ 436 h 499"/>
                  <a:gd name="T4" fmla="*/ 253 w 613"/>
                  <a:gd name="T5" fmla="*/ 385 h 499"/>
                  <a:gd name="T6" fmla="*/ 107 w 613"/>
                  <a:gd name="T7" fmla="*/ 0 h 499"/>
                  <a:gd name="T8" fmla="*/ 77 w 613"/>
                  <a:gd name="T9" fmla="*/ 43 h 499"/>
                  <a:gd name="T10" fmla="*/ 207 w 613"/>
                  <a:gd name="T11" fmla="*/ 418 h 499"/>
                  <a:gd name="T12" fmla="*/ 496 w 613"/>
                  <a:gd name="T13" fmla="*/ 462 h 499"/>
                  <a:gd name="T14" fmla="*/ 574 w 613"/>
                  <a:gd name="T15" fmla="*/ 405 h 499"/>
                  <a:gd name="T16" fmla="*/ 613 w 613"/>
                  <a:gd name="T17" fmla="*/ 351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3" h="499">
                    <a:moveTo>
                      <a:pt x="613" y="351"/>
                    </a:moveTo>
                    <a:cubicBezTo>
                      <a:pt x="575" y="405"/>
                      <a:pt x="512" y="432"/>
                      <a:pt x="446" y="436"/>
                    </a:cubicBezTo>
                    <a:cubicBezTo>
                      <a:pt x="379" y="439"/>
                      <a:pt x="310" y="418"/>
                      <a:pt x="253" y="385"/>
                    </a:cubicBezTo>
                    <a:cubicBezTo>
                      <a:pt x="98" y="294"/>
                      <a:pt x="27" y="115"/>
                      <a:pt x="107" y="0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0" y="154"/>
                      <a:pt x="64" y="324"/>
                      <a:pt x="207" y="418"/>
                    </a:cubicBezTo>
                    <a:cubicBezTo>
                      <a:pt x="292" y="473"/>
                      <a:pt x="403" y="499"/>
                      <a:pt x="496" y="462"/>
                    </a:cubicBezTo>
                    <a:cubicBezTo>
                      <a:pt x="529" y="448"/>
                      <a:pt x="555" y="429"/>
                      <a:pt x="574" y="405"/>
                    </a:cubicBezTo>
                    <a:cubicBezTo>
                      <a:pt x="581" y="398"/>
                      <a:pt x="581" y="397"/>
                      <a:pt x="613" y="351"/>
                    </a:cubicBezTo>
                    <a:close/>
                  </a:path>
                </a:pathLst>
              </a:custGeom>
              <a:solidFill>
                <a:srgbClr val="FA3585">
                  <a:lumMod val="75000"/>
                  <a:alpha val="35000"/>
                </a:srgb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2285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F0153A5A-B407-2F4A-9266-45A602BD60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0851" y="5300663"/>
              <a:ext cx="874713" cy="873125"/>
            </a:xfrm>
            <a:custGeom>
              <a:avLst/>
              <a:gdLst>
                <a:gd name="T0" fmla="*/ 302 w 583"/>
                <a:gd name="T1" fmla="*/ 41 h 581"/>
                <a:gd name="T2" fmla="*/ 578 w 583"/>
                <a:gd name="T3" fmla="*/ 365 h 581"/>
                <a:gd name="T4" fmla="*/ 282 w 583"/>
                <a:gd name="T5" fmla="*/ 540 h 581"/>
                <a:gd name="T6" fmla="*/ 6 w 583"/>
                <a:gd name="T7" fmla="*/ 216 h 581"/>
                <a:gd name="T8" fmla="*/ 302 w 583"/>
                <a:gd name="T9" fmla="*/ 41 h 581"/>
                <a:gd name="T10" fmla="*/ 284 w 583"/>
                <a:gd name="T11" fmla="*/ 475 h 581"/>
                <a:gd name="T12" fmla="*/ 503 w 583"/>
                <a:gd name="T13" fmla="*/ 346 h 581"/>
                <a:gd name="T14" fmla="*/ 299 w 583"/>
                <a:gd name="T15" fmla="*/ 106 h 581"/>
                <a:gd name="T16" fmla="*/ 80 w 583"/>
                <a:gd name="T17" fmla="*/ 236 h 581"/>
                <a:gd name="T18" fmla="*/ 284 w 583"/>
                <a:gd name="T19" fmla="*/ 475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3" h="581">
                  <a:moveTo>
                    <a:pt x="302" y="41"/>
                  </a:moveTo>
                  <a:cubicBezTo>
                    <a:pt x="459" y="82"/>
                    <a:pt x="583" y="227"/>
                    <a:pt x="578" y="365"/>
                  </a:cubicBezTo>
                  <a:cubicBezTo>
                    <a:pt x="572" y="503"/>
                    <a:pt x="440" y="581"/>
                    <a:pt x="282" y="540"/>
                  </a:cubicBezTo>
                  <a:cubicBezTo>
                    <a:pt x="124" y="499"/>
                    <a:pt x="0" y="354"/>
                    <a:pt x="6" y="216"/>
                  </a:cubicBezTo>
                  <a:cubicBezTo>
                    <a:pt x="11" y="79"/>
                    <a:pt x="144" y="0"/>
                    <a:pt x="302" y="41"/>
                  </a:cubicBezTo>
                  <a:close/>
                  <a:moveTo>
                    <a:pt x="284" y="475"/>
                  </a:moveTo>
                  <a:cubicBezTo>
                    <a:pt x="401" y="506"/>
                    <a:pt x="499" y="448"/>
                    <a:pt x="503" y="346"/>
                  </a:cubicBezTo>
                  <a:cubicBezTo>
                    <a:pt x="508" y="244"/>
                    <a:pt x="416" y="136"/>
                    <a:pt x="299" y="106"/>
                  </a:cubicBezTo>
                  <a:cubicBezTo>
                    <a:pt x="182" y="76"/>
                    <a:pt x="84" y="134"/>
                    <a:pt x="80" y="236"/>
                  </a:cubicBezTo>
                  <a:cubicBezTo>
                    <a:pt x="76" y="337"/>
                    <a:pt x="168" y="445"/>
                    <a:pt x="284" y="475"/>
                  </a:cubicBezTo>
                </a:path>
              </a:pathLst>
            </a:custGeom>
            <a:solidFill>
              <a:srgbClr val="FA3585">
                <a:alpha val="35000"/>
              </a:srgb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AECE2DC-EC62-6145-AC9F-CBAFAE8ECCA1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71" name="Freeform 46">
              <a:extLst>
                <a:ext uri="{FF2B5EF4-FFF2-40B4-BE49-F238E27FC236}">
                  <a16:creationId xmlns:a16="http://schemas.microsoft.com/office/drawing/2014/main" id="{37C86297-BEEC-F044-8236-736EEBED32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2" name="Freeform 47">
              <a:extLst>
                <a:ext uri="{FF2B5EF4-FFF2-40B4-BE49-F238E27FC236}">
                  <a16:creationId xmlns:a16="http://schemas.microsoft.com/office/drawing/2014/main" id="{1E89F660-389E-724F-B22A-E4C68F8E5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4612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FD199BE-BC6F-F140-AEE7-1D31D9AA2AD0}"/>
              </a:ext>
            </a:extLst>
          </p:cNvPr>
          <p:cNvCxnSpPr>
            <a:cxnSpLocks/>
          </p:cNvCxnSpPr>
          <p:nvPr/>
        </p:nvCxnSpPr>
        <p:spPr>
          <a:xfrm>
            <a:off x="488950" y="1087704"/>
            <a:ext cx="111114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D6A1737E-1FE5-C046-A696-140F39277DFE}"/>
              </a:ext>
            </a:extLst>
          </p:cNvPr>
          <p:cNvSpPr txBox="1"/>
          <p:nvPr/>
        </p:nvSpPr>
        <p:spPr>
          <a:xfrm>
            <a:off x="418289" y="1241068"/>
            <a:ext cx="37606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latin typeface="Segoe UI" panose="020B0502040204020203" pitchFamily="34" charset="0"/>
                <a:cs typeface="Segoe UI" panose="020B0502040204020203" pitchFamily="34" charset="0"/>
              </a:rPr>
              <a:t>Requirements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BB71698-475B-DA4B-BDD2-52972AF9B435}"/>
              </a:ext>
            </a:extLst>
          </p:cNvPr>
          <p:cNvSpPr txBox="1"/>
          <p:nvPr/>
        </p:nvSpPr>
        <p:spPr>
          <a:xfrm>
            <a:off x="5930516" y="1371702"/>
            <a:ext cx="558908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 should be able to search a given stock by symbol, and get its details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Adaptive autosuggest - suggestions get hydrated and specific as the user types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Click Item/Search/Enter – Show stock details 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Name and Symbol of Company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Current Price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Change its traded on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Industry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PE Ratio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Market Cap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Stock Price chart</a:t>
            </a: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Multiple searches and navigating through them.</a:t>
            </a: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 refresh in a configurable time interval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D6D838-19E0-8848-A4A2-55539AAD21BA}"/>
              </a:ext>
            </a:extLst>
          </p:cNvPr>
          <p:cNvSpPr txBox="1"/>
          <p:nvPr/>
        </p:nvSpPr>
        <p:spPr>
          <a:xfrm>
            <a:off x="4178893" y="47856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D5AF6-AAF5-3B41-B8C9-34B401C75063}"/>
              </a:ext>
            </a:extLst>
          </p:cNvPr>
          <p:cNvSpPr txBox="1"/>
          <p:nvPr/>
        </p:nvSpPr>
        <p:spPr>
          <a:xfrm>
            <a:off x="486888" y="67570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60C414-71C1-0044-9CA8-CBAACEB88CC4}"/>
              </a:ext>
            </a:extLst>
          </p:cNvPr>
          <p:cNvSpPr txBox="1"/>
          <p:nvPr/>
        </p:nvSpPr>
        <p:spPr>
          <a:xfrm>
            <a:off x="1056904" y="66501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237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2" name="Picture 1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EC55B18A-1479-8240-B65F-79477C6E1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200" y="809642"/>
            <a:ext cx="2469600" cy="5040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5BE19C0-A9A3-BF4F-AF22-943C8FC18B60}"/>
              </a:ext>
            </a:extLst>
          </p:cNvPr>
          <p:cNvSpPr txBox="1"/>
          <p:nvPr/>
        </p:nvSpPr>
        <p:spPr>
          <a:xfrm>
            <a:off x="1649073" y="1956213"/>
            <a:ext cx="257254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40000"/>
            </a:pPr>
            <a:r>
              <a:rPr lang="en-IN" b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App Flow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SzPct val="140000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Main Screens</a:t>
            </a:r>
          </a:p>
          <a:p>
            <a:pPr>
              <a:buSzPct val="140000"/>
            </a:pPr>
            <a:endParaRPr lang="en-IN" sz="1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71450" indent="-171450">
              <a:buSzPct val="140000"/>
              <a:buFont typeface="Arial" panose="020B0604020202020204" pitchFamily="34" charset="0"/>
              <a:buChar char="•"/>
            </a:pPr>
            <a:r>
              <a:rPr lang="en-IN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Search Screen</a:t>
            </a:r>
          </a:p>
          <a:p>
            <a:pPr marL="171450" indent="-171450">
              <a:buSzPct val="140000"/>
              <a:buFont typeface="Arial" panose="020B0604020202020204" pitchFamily="34" charset="0"/>
              <a:buChar char="•"/>
            </a:pPr>
            <a:r>
              <a:rPr lang="en-IN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Stock Details</a:t>
            </a:r>
          </a:p>
          <a:p>
            <a:pPr marL="171450" indent="-171450">
              <a:buSzPct val="140000"/>
              <a:buFont typeface="Arial" panose="020B0604020202020204" pitchFamily="34" charset="0"/>
              <a:buChar char="•"/>
            </a:pPr>
            <a:r>
              <a:rPr lang="en-IN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Stock Timeline ( sub of Stock Details 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FBE59-A6A1-8C45-8AC4-CB45BB5BFFF2}"/>
              </a:ext>
            </a:extLst>
          </p:cNvPr>
          <p:cNvSpPr txBox="1"/>
          <p:nvPr/>
        </p:nvSpPr>
        <p:spPr>
          <a:xfrm>
            <a:off x="4067798" y="46489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22EBCC-868E-DD41-BC9D-F15ACCF08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173" y="379226"/>
            <a:ext cx="6109722" cy="575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63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5BE19C0-A9A3-BF4F-AF22-943C8FC18B60}"/>
              </a:ext>
            </a:extLst>
          </p:cNvPr>
          <p:cNvSpPr txBox="1"/>
          <p:nvPr/>
        </p:nvSpPr>
        <p:spPr>
          <a:xfrm>
            <a:off x="1649073" y="1956213"/>
            <a:ext cx="25725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40000"/>
            </a:pPr>
            <a:r>
              <a:rPr lang="en-IN" b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Screens - Search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Empty Query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Valid Query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No Results</a:t>
            </a:r>
          </a:p>
          <a:p>
            <a:pPr marL="285750" indent="-285750">
              <a:buSzPct val="140000"/>
              <a:buFontTx/>
              <a:buChar char="-"/>
            </a:pP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FBE59-A6A1-8C45-8AC4-CB45BB5BFFF2}"/>
              </a:ext>
            </a:extLst>
          </p:cNvPr>
          <p:cNvSpPr txBox="1"/>
          <p:nvPr/>
        </p:nvSpPr>
        <p:spPr>
          <a:xfrm>
            <a:off x="4067798" y="46489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E793C-E426-0145-9E50-A27DFB512C4E}"/>
              </a:ext>
            </a:extLst>
          </p:cNvPr>
          <p:cNvSpPr txBox="1"/>
          <p:nvPr/>
        </p:nvSpPr>
        <p:spPr>
          <a:xfrm>
            <a:off x="2632105" y="11194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E11063-C924-EC46-9FAF-3247DC2BC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5870" y="407341"/>
            <a:ext cx="2399473" cy="52656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AFFEDF-73F4-EE49-B56D-41FA32C43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476" y="407340"/>
            <a:ext cx="2556894" cy="52258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2FEA1B-0F12-294D-8909-301846E81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5843" y="407431"/>
            <a:ext cx="2473286" cy="5225816"/>
          </a:xfrm>
          <a:prstGeom prst="rect">
            <a:avLst/>
          </a:prstGeom>
        </p:spPr>
      </p:pic>
      <p:sp>
        <p:nvSpPr>
          <p:cNvPr id="10" name="Line Callout 2 (Accent Bar) 9">
            <a:extLst>
              <a:ext uri="{FF2B5EF4-FFF2-40B4-BE49-F238E27FC236}">
                <a16:creationId xmlns:a16="http://schemas.microsoft.com/office/drawing/2014/main" id="{93F6E41D-2B10-3248-B238-A038777BF651}"/>
              </a:ext>
            </a:extLst>
          </p:cNvPr>
          <p:cNvSpPr/>
          <p:nvPr/>
        </p:nvSpPr>
        <p:spPr>
          <a:xfrm>
            <a:off x="3785870" y="949631"/>
            <a:ext cx="2469600" cy="3437174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9916"/>
              <a:gd name="adj6" fmla="val -78736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Line Callout 2 (Accent Bar) 10">
            <a:extLst>
              <a:ext uri="{FF2B5EF4-FFF2-40B4-BE49-F238E27FC236}">
                <a16:creationId xmlns:a16="http://schemas.microsoft.com/office/drawing/2014/main" id="{467B82DA-7A93-0E41-8C57-C6B386A83211}"/>
              </a:ext>
            </a:extLst>
          </p:cNvPr>
          <p:cNvSpPr/>
          <p:nvPr/>
        </p:nvSpPr>
        <p:spPr>
          <a:xfrm>
            <a:off x="6504603" y="1710413"/>
            <a:ext cx="2469600" cy="3437174"/>
          </a:xfrm>
          <a:prstGeom prst="accentCallout2">
            <a:avLst>
              <a:gd name="adj1" fmla="val 18750"/>
              <a:gd name="adj2" fmla="val -8333"/>
              <a:gd name="adj3" fmla="val 110683"/>
              <a:gd name="adj4" fmla="val -161960"/>
              <a:gd name="adj5" fmla="val 36109"/>
              <a:gd name="adj6" fmla="val -190284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Line Callout 2 (Accent Bar) 11">
            <a:extLst>
              <a:ext uri="{FF2B5EF4-FFF2-40B4-BE49-F238E27FC236}">
                <a16:creationId xmlns:a16="http://schemas.microsoft.com/office/drawing/2014/main" id="{2D56A89D-F29E-594E-BF5D-92F045799249}"/>
              </a:ext>
            </a:extLst>
          </p:cNvPr>
          <p:cNvSpPr/>
          <p:nvPr/>
        </p:nvSpPr>
        <p:spPr>
          <a:xfrm>
            <a:off x="9138676" y="1396404"/>
            <a:ext cx="2469600" cy="3437174"/>
          </a:xfrm>
          <a:prstGeom prst="accentCallout2">
            <a:avLst>
              <a:gd name="adj1" fmla="val 18750"/>
              <a:gd name="adj2" fmla="val -8333"/>
              <a:gd name="adj3" fmla="val 137286"/>
              <a:gd name="adj4" fmla="val -86501"/>
              <a:gd name="adj5" fmla="val 52273"/>
              <a:gd name="adj6" fmla="val -297613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626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5BE19C0-A9A3-BF4F-AF22-943C8FC18B60}"/>
              </a:ext>
            </a:extLst>
          </p:cNvPr>
          <p:cNvSpPr txBox="1"/>
          <p:nvPr/>
        </p:nvSpPr>
        <p:spPr>
          <a:xfrm>
            <a:off x="1649073" y="1956213"/>
            <a:ext cx="257254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40000"/>
            </a:pPr>
            <a:r>
              <a:rPr lang="en-IN" b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Screens - Details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Name of Company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Symbol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Industry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Exchange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Vitals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Market Cap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PE Ratio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Div</a:t>
            </a: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 Yield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Country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Trends</a:t>
            </a:r>
          </a:p>
          <a:p>
            <a:pPr marL="285750" indent="-285750">
              <a:buSzPct val="140000"/>
              <a:buFontTx/>
              <a:buChar char="-"/>
            </a:pP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FBE59-A6A1-8C45-8AC4-CB45BB5BFFF2}"/>
              </a:ext>
            </a:extLst>
          </p:cNvPr>
          <p:cNvSpPr txBox="1"/>
          <p:nvPr/>
        </p:nvSpPr>
        <p:spPr>
          <a:xfrm>
            <a:off x="4067798" y="46489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E793C-E426-0145-9E50-A27DFB512C4E}"/>
              </a:ext>
            </a:extLst>
          </p:cNvPr>
          <p:cNvSpPr txBox="1"/>
          <p:nvPr/>
        </p:nvSpPr>
        <p:spPr>
          <a:xfrm>
            <a:off x="2632105" y="11194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B33759-00D8-6E49-91DE-046FBE188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810" y="407340"/>
            <a:ext cx="5556679" cy="6131844"/>
          </a:xfrm>
          <a:prstGeom prst="rect">
            <a:avLst/>
          </a:prstGeom>
        </p:spPr>
      </p:pic>
      <p:sp>
        <p:nvSpPr>
          <p:cNvPr id="14" name="Line Callout 2 (Accent Bar) 13">
            <a:extLst>
              <a:ext uri="{FF2B5EF4-FFF2-40B4-BE49-F238E27FC236}">
                <a16:creationId xmlns:a16="http://schemas.microsoft.com/office/drawing/2014/main" id="{D386196F-A5F7-504C-A477-AC6B7C892A7F}"/>
              </a:ext>
            </a:extLst>
          </p:cNvPr>
          <p:cNvSpPr/>
          <p:nvPr/>
        </p:nvSpPr>
        <p:spPr>
          <a:xfrm>
            <a:off x="5787342" y="435055"/>
            <a:ext cx="740780" cy="44276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96756"/>
              <a:gd name="adj6" fmla="val -258892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Line Callout 2 (Accent Bar) 14">
            <a:extLst>
              <a:ext uri="{FF2B5EF4-FFF2-40B4-BE49-F238E27FC236}">
                <a16:creationId xmlns:a16="http://schemas.microsoft.com/office/drawing/2014/main" id="{DA98DDA2-D64F-0145-9A01-72AC98F74B71}"/>
              </a:ext>
            </a:extLst>
          </p:cNvPr>
          <p:cNvSpPr/>
          <p:nvPr/>
        </p:nvSpPr>
        <p:spPr>
          <a:xfrm>
            <a:off x="10648708" y="444771"/>
            <a:ext cx="379627" cy="44276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75182"/>
              <a:gd name="adj6" fmla="val -2042104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Line Callout 2 (Accent Bar) 15">
            <a:extLst>
              <a:ext uri="{FF2B5EF4-FFF2-40B4-BE49-F238E27FC236}">
                <a16:creationId xmlns:a16="http://schemas.microsoft.com/office/drawing/2014/main" id="{8751433C-043A-D547-BDBF-80DA8DC9C518}"/>
              </a:ext>
            </a:extLst>
          </p:cNvPr>
          <p:cNvSpPr/>
          <p:nvPr/>
        </p:nvSpPr>
        <p:spPr>
          <a:xfrm>
            <a:off x="9865983" y="446150"/>
            <a:ext cx="379627" cy="44276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87592"/>
              <a:gd name="adj6" fmla="val -1831726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Line Callout 2 (Accent Bar) 16">
            <a:extLst>
              <a:ext uri="{FF2B5EF4-FFF2-40B4-BE49-F238E27FC236}">
                <a16:creationId xmlns:a16="http://schemas.microsoft.com/office/drawing/2014/main" id="{3C62D5EC-0C27-6149-A7AC-DEFA60BD6B30}"/>
              </a:ext>
            </a:extLst>
          </p:cNvPr>
          <p:cNvSpPr/>
          <p:nvPr/>
        </p:nvSpPr>
        <p:spPr>
          <a:xfrm>
            <a:off x="9321797" y="1956213"/>
            <a:ext cx="379627" cy="442762"/>
          </a:xfrm>
          <a:prstGeom prst="accentCallout2">
            <a:avLst>
              <a:gd name="adj1" fmla="val 18750"/>
              <a:gd name="adj2" fmla="val -8333"/>
              <a:gd name="adj3" fmla="val 167760"/>
              <a:gd name="adj4" fmla="val -333759"/>
              <a:gd name="adj5" fmla="val 792161"/>
              <a:gd name="adj6" fmla="val -1746355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773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FD199BE-BC6F-F140-AEE7-1D31D9AA2AD0}"/>
              </a:ext>
            </a:extLst>
          </p:cNvPr>
          <p:cNvCxnSpPr>
            <a:cxnSpLocks/>
          </p:cNvCxnSpPr>
          <p:nvPr/>
        </p:nvCxnSpPr>
        <p:spPr>
          <a:xfrm>
            <a:off x="488950" y="1087704"/>
            <a:ext cx="111114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D6A1737E-1FE5-C046-A696-140F39277DFE}"/>
              </a:ext>
            </a:extLst>
          </p:cNvPr>
          <p:cNvSpPr txBox="1"/>
          <p:nvPr/>
        </p:nvSpPr>
        <p:spPr>
          <a:xfrm>
            <a:off x="418289" y="1241068"/>
            <a:ext cx="37606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latin typeface="Segoe UI" panose="020B0502040204020203" pitchFamily="34" charset="0"/>
                <a:cs typeface="Segoe UI" panose="020B0502040204020203" pitchFamily="34" charset="0"/>
              </a:rPr>
              <a:t>Fetching the info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BB71698-475B-DA4B-BDD2-52972AF9B435}"/>
              </a:ext>
            </a:extLst>
          </p:cNvPr>
          <p:cNvSpPr txBox="1"/>
          <p:nvPr/>
        </p:nvSpPr>
        <p:spPr>
          <a:xfrm>
            <a:off x="5930516" y="1371702"/>
            <a:ext cx="5589085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We use the </a:t>
            </a:r>
            <a:r>
              <a:rPr lang="en-IN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Alphavantage</a:t>
            </a: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 APIs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/>
              <a:t>https://</a:t>
            </a:r>
            <a:r>
              <a:rPr lang="en-IN" dirty="0" err="1"/>
              <a:t>www.alphavantage.co</a:t>
            </a:r>
            <a:r>
              <a:rPr lang="en-IN" dirty="0"/>
              <a:t>/query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Fetch the following information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Symbol Search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Overview of Stock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Time Series Daily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Used a generated free key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500 requests per day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5 requests per min</a:t>
            </a:r>
          </a:p>
          <a:p>
            <a:pPr lvl="1">
              <a:buSzPct val="140000"/>
            </a:pP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Axios</a:t>
            </a: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 library used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Setting the base path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Caching requests – </a:t>
            </a:r>
            <a:r>
              <a:rPr lang="en-IN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localForage</a:t>
            </a: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800100" lvl="1" indent="-342900">
              <a:buSzPct val="140000"/>
              <a:buFont typeface="+mj-lt"/>
              <a:buAutoNum type="arabicPeriod"/>
            </a:pP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Composition used to invert dependency</a:t>
            </a:r>
          </a:p>
          <a:p>
            <a:pPr marL="342900" indent="-342900">
              <a:buSzPct val="140000"/>
              <a:buFont typeface="+mj-lt"/>
              <a:buAutoNum type="arabicPeriod"/>
            </a:pP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D6D838-19E0-8848-A4A2-55539AAD21BA}"/>
              </a:ext>
            </a:extLst>
          </p:cNvPr>
          <p:cNvSpPr txBox="1"/>
          <p:nvPr/>
        </p:nvSpPr>
        <p:spPr>
          <a:xfrm>
            <a:off x="4178893" y="47856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D5AF6-AAF5-3B41-B8C9-34B401C75063}"/>
              </a:ext>
            </a:extLst>
          </p:cNvPr>
          <p:cNvSpPr txBox="1"/>
          <p:nvPr/>
        </p:nvSpPr>
        <p:spPr>
          <a:xfrm>
            <a:off x="486888" y="67570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60C414-71C1-0044-9CA8-CBAACEB88CC4}"/>
              </a:ext>
            </a:extLst>
          </p:cNvPr>
          <p:cNvSpPr txBox="1"/>
          <p:nvPr/>
        </p:nvSpPr>
        <p:spPr>
          <a:xfrm>
            <a:off x="1056904" y="66501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6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FD199BE-BC6F-F140-AEE7-1D31D9AA2AD0}"/>
              </a:ext>
            </a:extLst>
          </p:cNvPr>
          <p:cNvCxnSpPr>
            <a:cxnSpLocks/>
          </p:cNvCxnSpPr>
          <p:nvPr/>
        </p:nvCxnSpPr>
        <p:spPr>
          <a:xfrm>
            <a:off x="488950" y="1087704"/>
            <a:ext cx="111114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D6A1737E-1FE5-C046-A696-140F39277DFE}"/>
              </a:ext>
            </a:extLst>
          </p:cNvPr>
          <p:cNvSpPr txBox="1"/>
          <p:nvPr/>
        </p:nvSpPr>
        <p:spPr>
          <a:xfrm>
            <a:off x="418290" y="1241068"/>
            <a:ext cx="31739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latin typeface="Segoe UI" panose="020B0502040204020203" pitchFamily="34" charset="0"/>
                <a:cs typeface="Segoe UI" panose="020B0502040204020203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51470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12834</TotalTime>
  <Words>198</Words>
  <Application>Microsoft Macintosh PowerPoint</Application>
  <PresentationFormat>Widescreen</PresentationFormat>
  <Paragraphs>67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Segoe UI</vt:lpstr>
      <vt:lpstr>Segoe UI Light</vt:lpstr>
      <vt:lpstr>Segoe UI Semibold</vt:lpstr>
      <vt:lpstr>Segoe UI Semilight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Shaurya Rastogi</dc:creator>
  <cp:lastModifiedBy>Pranav Bhat</cp:lastModifiedBy>
  <cp:revision>22</cp:revision>
  <dcterms:created xsi:type="dcterms:W3CDTF">2021-07-13T06:11:53Z</dcterms:created>
  <dcterms:modified xsi:type="dcterms:W3CDTF">2021-10-08T05:15:40Z</dcterms:modified>
</cp:coreProperties>
</file>

<file path=docProps/thumbnail.jpeg>
</file>